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274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5" r:id="rId15"/>
    <p:sldId id="276" r:id="rId16"/>
    <p:sldId id="277" r:id="rId17"/>
    <p:sldId id="27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74"/>
  </p:normalViewPr>
  <p:slideViewPr>
    <p:cSldViewPr snapToGrid="0" snapToObjects="1">
      <p:cViewPr varScale="1">
        <p:scale>
          <a:sx n="86" d="100"/>
          <a:sy n="86" d="100"/>
        </p:scale>
        <p:origin x="42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6434E2-90BC-41F1-A52D-D2415B79EA38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C1D35436-52E2-477F-A4A1-AC690411FCDC}">
      <dgm:prSet phldrT="[Tekst]"/>
      <dgm:spPr/>
      <dgm:t>
        <a:bodyPr/>
        <a:lstStyle/>
        <a:p>
          <a:r>
            <a:rPr lang="hr-HR" dirty="0"/>
            <a:t>Objasni što je gospodarstvo.</a:t>
          </a:r>
        </a:p>
      </dgm:t>
    </dgm:pt>
    <dgm:pt modelId="{0C02BC71-8FD6-4470-BC42-A061DA35C39D}" type="parTrans" cxnId="{748CC1E9-F5CB-45EF-9F54-3F7600F5D0B7}">
      <dgm:prSet/>
      <dgm:spPr/>
      <dgm:t>
        <a:bodyPr/>
        <a:lstStyle/>
        <a:p>
          <a:endParaRPr lang="hr-HR"/>
        </a:p>
      </dgm:t>
    </dgm:pt>
    <dgm:pt modelId="{E09BD45B-2D6F-4792-9C66-F62BC9D52C71}" type="sibTrans" cxnId="{748CC1E9-F5CB-45EF-9F54-3F7600F5D0B7}">
      <dgm:prSet/>
      <dgm:spPr/>
      <dgm:t>
        <a:bodyPr/>
        <a:lstStyle/>
        <a:p>
          <a:endParaRPr lang="hr-HR"/>
        </a:p>
      </dgm:t>
    </dgm:pt>
    <dgm:pt modelId="{83E11B9D-9962-4AF6-B2E8-2151FC08AB05}">
      <dgm:prSet phldrT="[Tekst]" phldr="1"/>
      <dgm:spPr/>
      <dgm:t>
        <a:bodyPr/>
        <a:lstStyle/>
        <a:p>
          <a:endParaRPr lang="hr-HR" dirty="0"/>
        </a:p>
      </dgm:t>
    </dgm:pt>
    <dgm:pt modelId="{E8E1DC22-F99C-4EE8-B877-6786A0097774}" type="parTrans" cxnId="{BC969186-9524-4CDC-9972-D3672FC31D1A}">
      <dgm:prSet/>
      <dgm:spPr/>
      <dgm:t>
        <a:bodyPr/>
        <a:lstStyle/>
        <a:p>
          <a:endParaRPr lang="hr-HR"/>
        </a:p>
      </dgm:t>
    </dgm:pt>
    <dgm:pt modelId="{DB2FE13C-F9CC-457E-BDF9-4036BE3B65E1}" type="sibTrans" cxnId="{BC969186-9524-4CDC-9972-D3672FC31D1A}">
      <dgm:prSet/>
      <dgm:spPr/>
      <dgm:t>
        <a:bodyPr/>
        <a:lstStyle/>
        <a:p>
          <a:endParaRPr lang="hr-HR"/>
        </a:p>
      </dgm:t>
    </dgm:pt>
    <dgm:pt modelId="{5A3C6A16-85F1-4340-A468-DB8DE097416E}">
      <dgm:prSet phldrT="[Tekst]"/>
      <dgm:spPr/>
      <dgm:t>
        <a:bodyPr/>
        <a:lstStyle/>
        <a:p>
          <a:r>
            <a:rPr lang="hr-HR" dirty="0"/>
            <a:t>Nabroji skupine djelatnosti.</a:t>
          </a:r>
        </a:p>
      </dgm:t>
    </dgm:pt>
    <dgm:pt modelId="{4C6AD37C-E819-4BBC-BAB1-4DBCA7E090C4}" type="parTrans" cxnId="{0DCC4EF9-A2F3-4DB8-BDAE-FA3A0984B6C8}">
      <dgm:prSet/>
      <dgm:spPr/>
      <dgm:t>
        <a:bodyPr/>
        <a:lstStyle/>
        <a:p>
          <a:endParaRPr lang="hr-HR"/>
        </a:p>
      </dgm:t>
    </dgm:pt>
    <dgm:pt modelId="{0EC3D336-B922-42FA-90FE-FAA17DEB5438}" type="sibTrans" cxnId="{0DCC4EF9-A2F3-4DB8-BDAE-FA3A0984B6C8}">
      <dgm:prSet/>
      <dgm:spPr/>
      <dgm:t>
        <a:bodyPr/>
        <a:lstStyle/>
        <a:p>
          <a:endParaRPr lang="hr-HR"/>
        </a:p>
      </dgm:t>
    </dgm:pt>
    <dgm:pt modelId="{3E40061E-A565-4FE9-9535-2CBB29587B69}">
      <dgm:prSet phldrT="[Tekst]" phldr="1"/>
      <dgm:spPr/>
      <dgm:t>
        <a:bodyPr/>
        <a:lstStyle/>
        <a:p>
          <a:endParaRPr lang="hr-HR"/>
        </a:p>
      </dgm:t>
    </dgm:pt>
    <dgm:pt modelId="{B6619DB2-F512-4C5E-B70A-1B3EBD291B8A}" type="parTrans" cxnId="{8D4348F4-4711-408F-955C-255E645F29A0}">
      <dgm:prSet/>
      <dgm:spPr/>
      <dgm:t>
        <a:bodyPr/>
        <a:lstStyle/>
        <a:p>
          <a:endParaRPr lang="hr-HR"/>
        </a:p>
      </dgm:t>
    </dgm:pt>
    <dgm:pt modelId="{E901B3F1-BBCD-4769-8DC6-6C0D2402CD88}" type="sibTrans" cxnId="{8D4348F4-4711-408F-955C-255E645F29A0}">
      <dgm:prSet/>
      <dgm:spPr/>
      <dgm:t>
        <a:bodyPr/>
        <a:lstStyle/>
        <a:p>
          <a:endParaRPr lang="hr-HR"/>
        </a:p>
      </dgm:t>
    </dgm:pt>
    <dgm:pt modelId="{6DB5F8A6-EC7E-4DE6-B891-AE2FCE2CDCC1}">
      <dgm:prSet phldrT="[Tekst]"/>
      <dgm:spPr/>
      <dgm:t>
        <a:bodyPr/>
        <a:lstStyle/>
        <a:p>
          <a:r>
            <a:rPr lang="hr-HR" dirty="0"/>
            <a:t>Što je BDP?</a:t>
          </a:r>
        </a:p>
      </dgm:t>
    </dgm:pt>
    <dgm:pt modelId="{B6CAB2E2-6790-4BEC-8302-F95754443F70}" type="parTrans" cxnId="{91CA6D33-E5B7-48AA-BF3D-F07DD3FB6C1D}">
      <dgm:prSet/>
      <dgm:spPr/>
      <dgm:t>
        <a:bodyPr/>
        <a:lstStyle/>
        <a:p>
          <a:endParaRPr lang="hr-HR"/>
        </a:p>
      </dgm:t>
    </dgm:pt>
    <dgm:pt modelId="{F7239C14-8E47-4D83-A446-0EE1D2DEAEC7}" type="sibTrans" cxnId="{91CA6D33-E5B7-48AA-BF3D-F07DD3FB6C1D}">
      <dgm:prSet/>
      <dgm:spPr/>
      <dgm:t>
        <a:bodyPr/>
        <a:lstStyle/>
        <a:p>
          <a:endParaRPr lang="hr-HR"/>
        </a:p>
      </dgm:t>
    </dgm:pt>
    <dgm:pt modelId="{9EC0DC3F-EBA2-4875-B55E-52B1CEF9BBED}">
      <dgm:prSet phldrT="[Tekst]" phldr="1"/>
      <dgm:spPr/>
      <dgm:t>
        <a:bodyPr/>
        <a:lstStyle/>
        <a:p>
          <a:endParaRPr lang="hr-HR"/>
        </a:p>
      </dgm:t>
    </dgm:pt>
    <dgm:pt modelId="{E1F7026A-04E7-4B71-A0CA-668EE6B7F3BB}" type="parTrans" cxnId="{E2CEA4AE-ACF4-4825-894C-CC5C7CDAED79}">
      <dgm:prSet/>
      <dgm:spPr/>
      <dgm:t>
        <a:bodyPr/>
        <a:lstStyle/>
        <a:p>
          <a:endParaRPr lang="hr-HR"/>
        </a:p>
      </dgm:t>
    </dgm:pt>
    <dgm:pt modelId="{C0DA2FBC-0729-4032-984E-33A47FE49070}" type="sibTrans" cxnId="{E2CEA4AE-ACF4-4825-894C-CC5C7CDAED79}">
      <dgm:prSet/>
      <dgm:spPr/>
      <dgm:t>
        <a:bodyPr/>
        <a:lstStyle/>
        <a:p>
          <a:endParaRPr lang="hr-HR"/>
        </a:p>
      </dgm:t>
    </dgm:pt>
    <dgm:pt modelId="{A47294B9-9DE7-458C-A1C6-1FE0617F2F4F}" type="pres">
      <dgm:prSet presAssocID="{E96434E2-90BC-41F1-A52D-D2415B79EA38}" presName="rootnode" presStyleCnt="0">
        <dgm:presLayoutVars>
          <dgm:chMax/>
          <dgm:chPref/>
          <dgm:dir/>
          <dgm:animLvl val="lvl"/>
        </dgm:presLayoutVars>
      </dgm:prSet>
      <dgm:spPr/>
    </dgm:pt>
    <dgm:pt modelId="{4C07E09D-9CA5-42DA-91DF-89CA1D4A2CE5}" type="pres">
      <dgm:prSet presAssocID="{C1D35436-52E2-477F-A4A1-AC690411FCDC}" presName="composite" presStyleCnt="0"/>
      <dgm:spPr/>
    </dgm:pt>
    <dgm:pt modelId="{9BA1C592-90A5-42DC-BE59-F4DEB51B17A3}" type="pres">
      <dgm:prSet presAssocID="{C1D35436-52E2-477F-A4A1-AC690411FCDC}" presName="bentUpArrow1" presStyleLbl="alignImgPlace1" presStyleIdx="0" presStyleCnt="2"/>
      <dgm:spPr>
        <a:solidFill>
          <a:schemeClr val="bg1"/>
        </a:solidFill>
      </dgm:spPr>
    </dgm:pt>
    <dgm:pt modelId="{A0886D6D-7C18-4C2A-9070-C19C8D1682FC}" type="pres">
      <dgm:prSet presAssocID="{C1D35436-52E2-477F-A4A1-AC690411FCDC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06E0CBDE-DB7C-486C-AE8C-EFFA6BDD73AD}" type="pres">
      <dgm:prSet presAssocID="{C1D35436-52E2-477F-A4A1-AC690411FCDC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1EA7F546-D98C-420D-A0AC-4F048AE86D87}" type="pres">
      <dgm:prSet presAssocID="{E09BD45B-2D6F-4792-9C66-F62BC9D52C71}" presName="sibTrans" presStyleCnt="0"/>
      <dgm:spPr/>
    </dgm:pt>
    <dgm:pt modelId="{B0F15A9B-B5B6-4C52-86EE-FEF7E11CB87D}" type="pres">
      <dgm:prSet presAssocID="{5A3C6A16-85F1-4340-A468-DB8DE097416E}" presName="composite" presStyleCnt="0"/>
      <dgm:spPr/>
    </dgm:pt>
    <dgm:pt modelId="{A8FD0A5E-D64A-4266-ABCB-50A4C7F719DD}" type="pres">
      <dgm:prSet presAssocID="{5A3C6A16-85F1-4340-A468-DB8DE097416E}" presName="bentUpArrow1" presStyleLbl="alignImgPlace1" presStyleIdx="1" presStyleCnt="2"/>
      <dgm:spPr>
        <a:solidFill>
          <a:schemeClr val="bg1"/>
        </a:solidFill>
      </dgm:spPr>
    </dgm:pt>
    <dgm:pt modelId="{14DBC9A5-0FD2-4DFB-821D-543C8441B10F}" type="pres">
      <dgm:prSet presAssocID="{5A3C6A16-85F1-4340-A468-DB8DE097416E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4DDFBB09-42FD-4863-B9EE-CD0874B8E369}" type="pres">
      <dgm:prSet presAssocID="{5A3C6A16-85F1-4340-A468-DB8DE097416E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38F58AD-7944-4F46-834D-478B7F5661B2}" type="pres">
      <dgm:prSet presAssocID="{0EC3D336-B922-42FA-90FE-FAA17DEB5438}" presName="sibTrans" presStyleCnt="0"/>
      <dgm:spPr/>
    </dgm:pt>
    <dgm:pt modelId="{BEB1BA8F-662D-4800-A33A-D43E47295836}" type="pres">
      <dgm:prSet presAssocID="{6DB5F8A6-EC7E-4DE6-B891-AE2FCE2CDCC1}" presName="composite" presStyleCnt="0"/>
      <dgm:spPr/>
    </dgm:pt>
    <dgm:pt modelId="{CB671B85-3A48-43F8-B995-3BD9E2B6C309}" type="pres">
      <dgm:prSet presAssocID="{6DB5F8A6-EC7E-4DE6-B891-AE2FCE2CDCC1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23D22708-FA8A-43D7-AF4B-59EE25F70FB3}" type="pres">
      <dgm:prSet presAssocID="{6DB5F8A6-EC7E-4DE6-B891-AE2FCE2CDCC1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7E3B50E-F245-4235-A49A-8DA0FF578C0B}" type="presOf" srcId="{3E40061E-A565-4FE9-9535-2CBB29587B69}" destId="{4DDFBB09-42FD-4863-B9EE-CD0874B8E369}" srcOrd="0" destOrd="0" presId="urn:microsoft.com/office/officeart/2005/8/layout/StepDownProcess"/>
    <dgm:cxn modelId="{5AC69823-2EC5-4D7F-BE75-4A292BB0AC1A}" type="presOf" srcId="{83E11B9D-9962-4AF6-B2E8-2151FC08AB05}" destId="{06E0CBDE-DB7C-486C-AE8C-EFFA6BDD73AD}" srcOrd="0" destOrd="0" presId="urn:microsoft.com/office/officeart/2005/8/layout/StepDownProcess"/>
    <dgm:cxn modelId="{2DD88B32-6E55-448D-AB2E-22098C7D91CD}" type="presOf" srcId="{9EC0DC3F-EBA2-4875-B55E-52B1CEF9BBED}" destId="{23D22708-FA8A-43D7-AF4B-59EE25F70FB3}" srcOrd="0" destOrd="0" presId="urn:microsoft.com/office/officeart/2005/8/layout/StepDownProcess"/>
    <dgm:cxn modelId="{91CA6D33-E5B7-48AA-BF3D-F07DD3FB6C1D}" srcId="{E96434E2-90BC-41F1-A52D-D2415B79EA38}" destId="{6DB5F8A6-EC7E-4DE6-B891-AE2FCE2CDCC1}" srcOrd="2" destOrd="0" parTransId="{B6CAB2E2-6790-4BEC-8302-F95754443F70}" sibTransId="{F7239C14-8E47-4D83-A446-0EE1D2DEAEC7}"/>
    <dgm:cxn modelId="{7E2B5773-D304-4CCD-BFE2-355C71BB3630}" type="presOf" srcId="{E96434E2-90BC-41F1-A52D-D2415B79EA38}" destId="{A47294B9-9DE7-458C-A1C6-1FE0617F2F4F}" srcOrd="0" destOrd="0" presId="urn:microsoft.com/office/officeart/2005/8/layout/StepDownProcess"/>
    <dgm:cxn modelId="{CA535E7C-9012-4CD5-B689-1A522421713A}" type="presOf" srcId="{C1D35436-52E2-477F-A4A1-AC690411FCDC}" destId="{A0886D6D-7C18-4C2A-9070-C19C8D1682FC}" srcOrd="0" destOrd="0" presId="urn:microsoft.com/office/officeart/2005/8/layout/StepDownProcess"/>
    <dgm:cxn modelId="{BC969186-9524-4CDC-9972-D3672FC31D1A}" srcId="{C1D35436-52E2-477F-A4A1-AC690411FCDC}" destId="{83E11B9D-9962-4AF6-B2E8-2151FC08AB05}" srcOrd="0" destOrd="0" parTransId="{E8E1DC22-F99C-4EE8-B877-6786A0097774}" sibTransId="{DB2FE13C-F9CC-457E-BDF9-4036BE3B65E1}"/>
    <dgm:cxn modelId="{E2CEA4AE-ACF4-4825-894C-CC5C7CDAED79}" srcId="{6DB5F8A6-EC7E-4DE6-B891-AE2FCE2CDCC1}" destId="{9EC0DC3F-EBA2-4875-B55E-52B1CEF9BBED}" srcOrd="0" destOrd="0" parTransId="{E1F7026A-04E7-4B71-A0CA-668EE6B7F3BB}" sibTransId="{C0DA2FBC-0729-4032-984E-33A47FE49070}"/>
    <dgm:cxn modelId="{83E873C8-52A4-452B-A77F-9EE600000D6F}" type="presOf" srcId="{6DB5F8A6-EC7E-4DE6-B891-AE2FCE2CDCC1}" destId="{CB671B85-3A48-43F8-B995-3BD9E2B6C309}" srcOrd="0" destOrd="0" presId="urn:microsoft.com/office/officeart/2005/8/layout/StepDownProcess"/>
    <dgm:cxn modelId="{4A352CD6-7659-4EEC-8325-8663AF11785D}" type="presOf" srcId="{5A3C6A16-85F1-4340-A468-DB8DE097416E}" destId="{14DBC9A5-0FD2-4DFB-821D-543C8441B10F}" srcOrd="0" destOrd="0" presId="urn:microsoft.com/office/officeart/2005/8/layout/StepDownProcess"/>
    <dgm:cxn modelId="{748CC1E9-F5CB-45EF-9F54-3F7600F5D0B7}" srcId="{E96434E2-90BC-41F1-A52D-D2415B79EA38}" destId="{C1D35436-52E2-477F-A4A1-AC690411FCDC}" srcOrd="0" destOrd="0" parTransId="{0C02BC71-8FD6-4470-BC42-A061DA35C39D}" sibTransId="{E09BD45B-2D6F-4792-9C66-F62BC9D52C71}"/>
    <dgm:cxn modelId="{8D4348F4-4711-408F-955C-255E645F29A0}" srcId="{5A3C6A16-85F1-4340-A468-DB8DE097416E}" destId="{3E40061E-A565-4FE9-9535-2CBB29587B69}" srcOrd="0" destOrd="0" parTransId="{B6619DB2-F512-4C5E-B70A-1B3EBD291B8A}" sibTransId="{E901B3F1-BBCD-4769-8DC6-6C0D2402CD88}"/>
    <dgm:cxn modelId="{0DCC4EF9-A2F3-4DB8-BDAE-FA3A0984B6C8}" srcId="{E96434E2-90BC-41F1-A52D-D2415B79EA38}" destId="{5A3C6A16-85F1-4340-A468-DB8DE097416E}" srcOrd="1" destOrd="0" parTransId="{4C6AD37C-E819-4BBC-BAB1-4DBCA7E090C4}" sibTransId="{0EC3D336-B922-42FA-90FE-FAA17DEB5438}"/>
    <dgm:cxn modelId="{70D3C677-AF90-48B6-8BDE-B6F20DCF698A}" type="presParOf" srcId="{A47294B9-9DE7-458C-A1C6-1FE0617F2F4F}" destId="{4C07E09D-9CA5-42DA-91DF-89CA1D4A2CE5}" srcOrd="0" destOrd="0" presId="urn:microsoft.com/office/officeart/2005/8/layout/StepDownProcess"/>
    <dgm:cxn modelId="{D0021E8E-06A1-4CE2-A5C4-B1BCCF9095EF}" type="presParOf" srcId="{4C07E09D-9CA5-42DA-91DF-89CA1D4A2CE5}" destId="{9BA1C592-90A5-42DC-BE59-F4DEB51B17A3}" srcOrd="0" destOrd="0" presId="urn:microsoft.com/office/officeart/2005/8/layout/StepDownProcess"/>
    <dgm:cxn modelId="{6F923626-1F90-44DB-8B56-F07A24BE13FE}" type="presParOf" srcId="{4C07E09D-9CA5-42DA-91DF-89CA1D4A2CE5}" destId="{A0886D6D-7C18-4C2A-9070-C19C8D1682FC}" srcOrd="1" destOrd="0" presId="urn:microsoft.com/office/officeart/2005/8/layout/StepDownProcess"/>
    <dgm:cxn modelId="{7C935847-0AB4-459B-9876-9B8B450E7BF8}" type="presParOf" srcId="{4C07E09D-9CA5-42DA-91DF-89CA1D4A2CE5}" destId="{06E0CBDE-DB7C-486C-AE8C-EFFA6BDD73AD}" srcOrd="2" destOrd="0" presId="urn:microsoft.com/office/officeart/2005/8/layout/StepDownProcess"/>
    <dgm:cxn modelId="{2EF9B665-9A29-4DF1-95A3-973CB9036DE8}" type="presParOf" srcId="{A47294B9-9DE7-458C-A1C6-1FE0617F2F4F}" destId="{1EA7F546-D98C-420D-A0AC-4F048AE86D87}" srcOrd="1" destOrd="0" presId="urn:microsoft.com/office/officeart/2005/8/layout/StepDownProcess"/>
    <dgm:cxn modelId="{757FB0B3-ECF1-4DD2-80A5-3211DF0D8EF1}" type="presParOf" srcId="{A47294B9-9DE7-458C-A1C6-1FE0617F2F4F}" destId="{B0F15A9B-B5B6-4C52-86EE-FEF7E11CB87D}" srcOrd="2" destOrd="0" presId="urn:microsoft.com/office/officeart/2005/8/layout/StepDownProcess"/>
    <dgm:cxn modelId="{7CBB0C8C-2825-4B73-92D4-FD1086FC66D7}" type="presParOf" srcId="{B0F15A9B-B5B6-4C52-86EE-FEF7E11CB87D}" destId="{A8FD0A5E-D64A-4266-ABCB-50A4C7F719DD}" srcOrd="0" destOrd="0" presId="urn:microsoft.com/office/officeart/2005/8/layout/StepDownProcess"/>
    <dgm:cxn modelId="{E9B40362-0345-4BF7-83A5-AC2CC96CFD59}" type="presParOf" srcId="{B0F15A9B-B5B6-4C52-86EE-FEF7E11CB87D}" destId="{14DBC9A5-0FD2-4DFB-821D-543C8441B10F}" srcOrd="1" destOrd="0" presId="urn:microsoft.com/office/officeart/2005/8/layout/StepDownProcess"/>
    <dgm:cxn modelId="{7C0F2484-1816-4382-A268-D131C8639A84}" type="presParOf" srcId="{B0F15A9B-B5B6-4C52-86EE-FEF7E11CB87D}" destId="{4DDFBB09-42FD-4863-B9EE-CD0874B8E369}" srcOrd="2" destOrd="0" presId="urn:microsoft.com/office/officeart/2005/8/layout/StepDownProcess"/>
    <dgm:cxn modelId="{B1186E1B-553C-47AE-AE88-ACCAA2D86394}" type="presParOf" srcId="{A47294B9-9DE7-458C-A1C6-1FE0617F2F4F}" destId="{338F58AD-7944-4F46-834D-478B7F5661B2}" srcOrd="3" destOrd="0" presId="urn:microsoft.com/office/officeart/2005/8/layout/StepDownProcess"/>
    <dgm:cxn modelId="{F0199999-3F45-4FF5-AC1A-926DE9D6CDC1}" type="presParOf" srcId="{A47294B9-9DE7-458C-A1C6-1FE0617F2F4F}" destId="{BEB1BA8F-662D-4800-A33A-D43E47295836}" srcOrd="4" destOrd="0" presId="urn:microsoft.com/office/officeart/2005/8/layout/StepDownProcess"/>
    <dgm:cxn modelId="{A0D4B0CF-AB90-4B28-8759-7D5B19591F61}" type="presParOf" srcId="{BEB1BA8F-662D-4800-A33A-D43E47295836}" destId="{CB671B85-3A48-43F8-B995-3BD9E2B6C309}" srcOrd="0" destOrd="0" presId="urn:microsoft.com/office/officeart/2005/8/layout/StepDownProcess"/>
    <dgm:cxn modelId="{8FE89EF3-D553-464C-883C-030220A4C77B}" type="presParOf" srcId="{BEB1BA8F-662D-4800-A33A-D43E47295836}" destId="{23D22708-FA8A-43D7-AF4B-59EE25F70FB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A1C592-90A5-42DC-BE59-F4DEB51B17A3}">
      <dsp:nvSpPr>
        <dsp:cNvPr id="0" name=""/>
        <dsp:cNvSpPr/>
      </dsp:nvSpPr>
      <dsp:spPr>
        <a:xfrm rot="5400000">
          <a:off x="445009" y="1583167"/>
          <a:ext cx="1400175" cy="15940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86D6D-7C18-4C2A-9070-C19C8D1682FC}">
      <dsp:nvSpPr>
        <dsp:cNvPr id="0" name=""/>
        <dsp:cNvSpPr/>
      </dsp:nvSpPr>
      <dsp:spPr>
        <a:xfrm>
          <a:off x="74048" y="31045"/>
          <a:ext cx="2357070" cy="1649872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Objasni što je gospodarstvo.</a:t>
          </a:r>
        </a:p>
      </dsp:txBody>
      <dsp:txXfrm>
        <a:off x="154603" y="111600"/>
        <a:ext cx="2195960" cy="1488762"/>
      </dsp:txXfrm>
    </dsp:sp>
    <dsp:sp modelId="{06E0CBDE-DB7C-486C-AE8C-EFFA6BDD73AD}">
      <dsp:nvSpPr>
        <dsp:cNvPr id="0" name=""/>
        <dsp:cNvSpPr/>
      </dsp:nvSpPr>
      <dsp:spPr>
        <a:xfrm>
          <a:off x="2431119" y="188398"/>
          <a:ext cx="1714308" cy="1333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2100" kern="1200" dirty="0"/>
        </a:p>
      </dsp:txBody>
      <dsp:txXfrm>
        <a:off x="2431119" y="188398"/>
        <a:ext cx="1714308" cy="1333500"/>
      </dsp:txXfrm>
    </dsp:sp>
    <dsp:sp modelId="{A8FD0A5E-D64A-4266-ABCB-50A4C7F719DD}">
      <dsp:nvSpPr>
        <dsp:cNvPr id="0" name=""/>
        <dsp:cNvSpPr/>
      </dsp:nvSpPr>
      <dsp:spPr>
        <a:xfrm rot="5400000">
          <a:off x="2399271" y="3436519"/>
          <a:ext cx="1400175" cy="15940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DBC9A5-0FD2-4DFB-821D-543C8441B10F}">
      <dsp:nvSpPr>
        <dsp:cNvPr id="0" name=""/>
        <dsp:cNvSpPr/>
      </dsp:nvSpPr>
      <dsp:spPr>
        <a:xfrm>
          <a:off x="2028310" y="1884397"/>
          <a:ext cx="2357070" cy="1649872"/>
        </a:xfrm>
        <a:prstGeom prst="roundRect">
          <a:avLst>
            <a:gd name="adj" fmla="val 1667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Nabroji skupine djelatnosti.</a:t>
          </a:r>
        </a:p>
      </dsp:txBody>
      <dsp:txXfrm>
        <a:off x="2108865" y="1964952"/>
        <a:ext cx="2195960" cy="1488762"/>
      </dsp:txXfrm>
    </dsp:sp>
    <dsp:sp modelId="{4DDFBB09-42FD-4863-B9EE-CD0874B8E369}">
      <dsp:nvSpPr>
        <dsp:cNvPr id="0" name=""/>
        <dsp:cNvSpPr/>
      </dsp:nvSpPr>
      <dsp:spPr>
        <a:xfrm>
          <a:off x="4385381" y="2041750"/>
          <a:ext cx="1714308" cy="1333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2100" kern="1200"/>
        </a:p>
      </dsp:txBody>
      <dsp:txXfrm>
        <a:off x="4385381" y="2041750"/>
        <a:ext cx="1714308" cy="1333500"/>
      </dsp:txXfrm>
    </dsp:sp>
    <dsp:sp modelId="{CB671B85-3A48-43F8-B995-3BD9E2B6C309}">
      <dsp:nvSpPr>
        <dsp:cNvPr id="0" name=""/>
        <dsp:cNvSpPr/>
      </dsp:nvSpPr>
      <dsp:spPr>
        <a:xfrm>
          <a:off x="3982572" y="3737748"/>
          <a:ext cx="2357070" cy="1649872"/>
        </a:xfrm>
        <a:prstGeom prst="roundRect">
          <a:avLst>
            <a:gd name="adj" fmla="val 166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Što je BDP?</a:t>
          </a:r>
        </a:p>
      </dsp:txBody>
      <dsp:txXfrm>
        <a:off x="4063127" y="3818303"/>
        <a:ext cx="2195960" cy="1488762"/>
      </dsp:txXfrm>
    </dsp:sp>
    <dsp:sp modelId="{23D22708-FA8A-43D7-AF4B-59EE25F70FB3}">
      <dsp:nvSpPr>
        <dsp:cNvPr id="0" name=""/>
        <dsp:cNvSpPr/>
      </dsp:nvSpPr>
      <dsp:spPr>
        <a:xfrm>
          <a:off x="6339643" y="3895101"/>
          <a:ext cx="1714308" cy="1333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2800" kern="1200"/>
        </a:p>
      </dsp:txBody>
      <dsp:txXfrm>
        <a:off x="6339643" y="3895101"/>
        <a:ext cx="1714308" cy="1333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20.6.2021.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4" descr="ppt-header-GEA-3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DC5E7A6-1139-44CC-BEFE-45F8C3EAF8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1496764" y="1183342"/>
            <a:ext cx="8638278" cy="567465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5208" y="991324"/>
            <a:ext cx="9144000" cy="1655763"/>
          </a:xfrm>
        </p:spPr>
        <p:txBody>
          <a:bodyPr>
            <a:normAutofit fontScale="90000"/>
          </a:bodyPr>
          <a:lstStyle/>
          <a:p>
            <a:br>
              <a:rPr lang="hr-HR" sz="7200" b="1" dirty="0"/>
            </a:br>
            <a:r>
              <a:rPr lang="hr-HR" sz="7200" dirty="0">
                <a:latin typeface="+mn-lt"/>
              </a:rPr>
              <a:t>Gospodarstvo Europe</a:t>
            </a:r>
            <a:endParaRPr lang="x-none" sz="7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05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F39D5134-E8A8-4A28-B586-F8CC18324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002" y="1728947"/>
            <a:ext cx="3932237" cy="545407"/>
          </a:xfrm>
        </p:spPr>
        <p:txBody>
          <a:bodyPr>
            <a:noAutofit/>
          </a:bodyPr>
          <a:lstStyle/>
          <a:p>
            <a:r>
              <a:rPr lang="hr-HR" sz="4400" dirty="0" err="1">
                <a:latin typeface="+mn-lt"/>
              </a:rPr>
              <a:t>Tercijarizacija</a:t>
            </a:r>
            <a:endParaRPr lang="hr-HR" sz="4400" dirty="0">
              <a:latin typeface="+mn-lt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D9F98A2B-3F5A-43C8-B5CD-9298F4103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2469" y="1438491"/>
            <a:ext cx="4783062" cy="3759245"/>
          </a:xfrm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16BB485-1D90-4DBC-88D5-02BF5B7EC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562" y="2515046"/>
            <a:ext cx="5808438" cy="4137202"/>
          </a:xfrm>
        </p:spPr>
        <p:txBody>
          <a:bodyPr>
            <a:normAutofit fontScale="92500"/>
          </a:bodyPr>
          <a:lstStyle/>
          <a:p>
            <a:pPr marL="285750" indent="-285750">
              <a:buFontTx/>
              <a:buChar char="-"/>
            </a:pPr>
            <a:r>
              <a:rPr lang="hr-HR" sz="2400" dirty="0"/>
              <a:t>je proces razvoja uslužnih djelatnosti </a:t>
            </a:r>
          </a:p>
          <a:p>
            <a:r>
              <a:rPr lang="hr-HR" sz="2400" dirty="0"/>
              <a:t>    (promet, trgovina, bankarstvo i turizam)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potaknuta je trećom industrijskom revolucijom koja se dogodila u drugoj polovici 20. stoljeća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ljudsku radnu snagu postupno zamjenjuje tehnologija (strojevi)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raste udio zaposlenih u tercijarnim djelatnostima posebno u državama Zapadne, Srednje, Sjeverne i Južne Europe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ovaj proces postupno zahvaća i ostatak Europe 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B7E9948A-3323-4359-A8A9-9C0A10049703}"/>
              </a:ext>
            </a:extLst>
          </p:cNvPr>
          <p:cNvSpPr/>
          <p:nvPr/>
        </p:nvSpPr>
        <p:spPr>
          <a:xfrm>
            <a:off x="7428154" y="5316056"/>
            <a:ext cx="4255937" cy="13361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dirty="0">
                <a:solidFill>
                  <a:schemeClr val="tx1"/>
                </a:solidFill>
              </a:rPr>
              <a:t>Promotri sliku i razmisli što bi značila industrija 4,0?</a:t>
            </a:r>
          </a:p>
        </p:txBody>
      </p:sp>
    </p:spTree>
    <p:extLst>
      <p:ext uri="{BB962C8B-B14F-4D97-AF65-F5344CB8AC3E}">
        <p14:creationId xmlns:p14="http://schemas.microsoft.com/office/powerpoint/2010/main" val="172386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DB183518-F674-48CF-B051-50EC1EB4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536" y="1300322"/>
            <a:ext cx="5159879" cy="462806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Rude i izvori energije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C40E63F-BA23-4768-9969-B8D83E87F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9C9B631-E7C1-4C1B-870E-B1927A645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7210" y="2280621"/>
            <a:ext cx="5211294" cy="4485939"/>
          </a:xfrm>
        </p:spPr>
        <p:txBody>
          <a:bodyPr>
            <a:normAutofit/>
          </a:bodyPr>
          <a:lstStyle/>
          <a:p>
            <a:r>
              <a:rPr lang="hr-HR" sz="2200" dirty="0"/>
              <a:t> - početak razvoja industrije omogućila su znatna rudna bogatstva</a:t>
            </a:r>
          </a:p>
          <a:p>
            <a:pPr marL="285750" indent="-285750">
              <a:buFontTx/>
              <a:buChar char="-"/>
            </a:pPr>
            <a:r>
              <a:rPr lang="hr-HR" sz="2200" dirty="0"/>
              <a:t>ugljen je bio pokretač prve industrijske revolucije i najvažniji izvor energije </a:t>
            </a:r>
          </a:p>
          <a:p>
            <a:pPr marL="285750" indent="-285750">
              <a:buFontTx/>
              <a:buChar char="-"/>
            </a:pPr>
            <a:r>
              <a:rPr lang="hr-HR" sz="2200" dirty="0"/>
              <a:t>u područjima Alpa i Skandinavskog poluotoka počeci razvoja industrije vezni su za iskorištavanje snage rijeka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A1736F85-4248-40EA-9688-757A0604E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667" y="2153988"/>
            <a:ext cx="5766884" cy="3499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82E31424-C41D-496B-A2A9-66082DF6EA0E}"/>
              </a:ext>
            </a:extLst>
          </p:cNvPr>
          <p:cNvSpPr/>
          <p:nvPr/>
        </p:nvSpPr>
        <p:spPr>
          <a:xfrm>
            <a:off x="681563" y="2909945"/>
            <a:ext cx="3736488" cy="1301675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dirty="0">
                <a:solidFill>
                  <a:schemeClr val="tx1"/>
                </a:solidFill>
              </a:rPr>
              <a:t>Koja je razlika između mladih ulančanih planina i starih gromadnih gorja?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51D07DC0-73DE-4820-A98E-128EEDE9788E}"/>
              </a:ext>
            </a:extLst>
          </p:cNvPr>
          <p:cNvSpPr/>
          <p:nvPr/>
        </p:nvSpPr>
        <p:spPr>
          <a:xfrm>
            <a:off x="920023" y="2987936"/>
            <a:ext cx="3259567" cy="114569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dirty="0">
                <a:solidFill>
                  <a:schemeClr val="tx1"/>
                </a:solidFill>
              </a:rPr>
              <a:t>Nabroji neka stara gromadna gorja?</a:t>
            </a: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B3808AFF-5B02-4FE3-A4AB-9C7CD28D8FDC}"/>
              </a:ext>
            </a:extLst>
          </p:cNvPr>
          <p:cNvSpPr/>
          <p:nvPr/>
        </p:nvSpPr>
        <p:spPr>
          <a:xfrm>
            <a:off x="1194099" y="2909945"/>
            <a:ext cx="2872292" cy="1314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dirty="0">
                <a:solidFill>
                  <a:schemeClr val="tx1"/>
                </a:solidFill>
              </a:rPr>
              <a:t>Na kojem velikom otoku prevladavaju?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70497D74-410A-452D-9641-C7C553B79C9E}"/>
              </a:ext>
            </a:extLst>
          </p:cNvPr>
          <p:cNvSpPr/>
          <p:nvPr/>
        </p:nvSpPr>
        <p:spPr>
          <a:xfrm>
            <a:off x="566971" y="4960516"/>
            <a:ext cx="4410636" cy="5952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dirty="0">
                <a:solidFill>
                  <a:schemeClr val="tx1"/>
                </a:solidFill>
              </a:rPr>
              <a:t>Koja je ekološka prednost hidroenergije u odnosu na ugljen?</a:t>
            </a:r>
          </a:p>
        </p:txBody>
      </p:sp>
    </p:spTree>
    <p:extLst>
      <p:ext uri="{BB962C8B-B14F-4D97-AF65-F5344CB8AC3E}">
        <p14:creationId xmlns:p14="http://schemas.microsoft.com/office/powerpoint/2010/main" val="288511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137AA8AE-CAA0-4EE5-98BC-44845016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06" y="1332828"/>
            <a:ext cx="5256212" cy="641711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Rude i izvori energije</a:t>
            </a:r>
            <a:endParaRPr lang="hr-HR" sz="4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6F7AFA69-7AEA-47B1-8383-40609DACD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30" t="21017" r="31283" b="21446"/>
          <a:stretch/>
        </p:blipFill>
        <p:spPr>
          <a:xfrm>
            <a:off x="9076541" y="1653683"/>
            <a:ext cx="2794352" cy="4839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21BB12D-BB55-4A18-A22C-49715FDA4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5261" y="2416542"/>
            <a:ext cx="7930139" cy="3326167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hr-HR" sz="2200" dirty="0"/>
              <a:t>nafta i prirodni plin danas su najvažniji izvori energije</a:t>
            </a:r>
          </a:p>
          <a:p>
            <a:pPr marL="285750" indent="-285750">
              <a:buFontTx/>
              <a:buChar char="-"/>
            </a:pPr>
            <a:r>
              <a:rPr lang="hr-HR" sz="2200" dirty="0"/>
              <a:t>glavni proizvođači su:                                                                        Ruska Federacija, Norveška i Ujedinjeno Kraljevstvo</a:t>
            </a:r>
          </a:p>
          <a:p>
            <a:pPr marL="285750" indent="-285750">
              <a:buFontTx/>
              <a:buChar char="-"/>
            </a:pPr>
            <a:r>
              <a:rPr lang="hr-HR" sz="2200" dirty="0"/>
              <a:t>Francuska je najveći proizvođač nuklearne energije u Europi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sp>
        <p:nvSpPr>
          <p:cNvPr id="7" name="Strelica: desno 6">
            <a:extLst>
              <a:ext uri="{FF2B5EF4-FFF2-40B4-BE49-F238E27FC236}">
                <a16:creationId xmlns:a16="http://schemas.microsoft.com/office/drawing/2014/main" id="{496A269E-E654-4688-92D5-3541DCF5BA12}"/>
              </a:ext>
            </a:extLst>
          </p:cNvPr>
          <p:cNvSpPr/>
          <p:nvPr/>
        </p:nvSpPr>
        <p:spPr>
          <a:xfrm>
            <a:off x="3115460" y="4080613"/>
            <a:ext cx="5798127" cy="166920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200" dirty="0">
                <a:solidFill>
                  <a:schemeClr val="tx1"/>
                </a:solidFill>
              </a:rPr>
              <a:t>Promotri tablicu i navedi najveće svjetske i europske proizvođače nuklearne energije</a:t>
            </a:r>
          </a:p>
        </p:txBody>
      </p:sp>
    </p:spTree>
    <p:extLst>
      <p:ext uri="{BB962C8B-B14F-4D97-AF65-F5344CB8AC3E}">
        <p14:creationId xmlns:p14="http://schemas.microsoft.com/office/powerpoint/2010/main" val="41826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D4007021-77AE-4C2E-BC44-B2AA3E6B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52" y="431632"/>
            <a:ext cx="4717685" cy="13308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dirty="0">
                <a:latin typeface="+mn-lt"/>
              </a:rPr>
              <a:t>Prometno </a:t>
            </a:r>
            <a:r>
              <a:rPr lang="en-US" sz="4400" dirty="0" err="1">
                <a:latin typeface="+mn-lt"/>
              </a:rPr>
              <a:t>povezivanje</a:t>
            </a:r>
            <a:r>
              <a:rPr lang="en-US" sz="4400" dirty="0">
                <a:latin typeface="+mn-lt"/>
              </a:rPr>
              <a:t> Europe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7913316-55E4-4DAF-A961-F00C91F85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252" y="2090578"/>
            <a:ext cx="4732041" cy="455764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err="1"/>
              <a:t>promet</a:t>
            </a:r>
            <a:r>
              <a:rPr lang="en-US" sz="2200" dirty="0"/>
              <a:t> je </a:t>
            </a:r>
            <a:r>
              <a:rPr lang="en-US" sz="2200" dirty="0" err="1"/>
              <a:t>prijevoz</a:t>
            </a:r>
            <a:r>
              <a:rPr lang="en-US" sz="2200" dirty="0"/>
              <a:t> </a:t>
            </a:r>
            <a:r>
              <a:rPr lang="en-US" sz="2200" dirty="0" err="1"/>
              <a:t>ljudi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materijalnih</a:t>
            </a:r>
            <a:r>
              <a:rPr lang="en-US" sz="2200" dirty="0"/>
              <a:t> </a:t>
            </a:r>
            <a:r>
              <a:rPr lang="en-US" sz="2200" dirty="0" err="1"/>
              <a:t>dobara</a:t>
            </a:r>
            <a:r>
              <a:rPr lang="en-US" sz="2200" dirty="0"/>
              <a:t> </a:t>
            </a:r>
            <a:r>
              <a:rPr lang="en-US" sz="2200" dirty="0" err="1"/>
              <a:t>te</a:t>
            </a:r>
            <a:r>
              <a:rPr lang="en-US" sz="2200" dirty="0"/>
              <a:t> </a:t>
            </a:r>
            <a:r>
              <a:rPr lang="en-US" sz="2200" dirty="0" err="1"/>
              <a:t>prijenos</a:t>
            </a:r>
            <a:r>
              <a:rPr lang="en-US" sz="2200" dirty="0"/>
              <a:t> </a:t>
            </a:r>
            <a:r>
              <a:rPr lang="en-US" sz="2200" dirty="0" err="1"/>
              <a:t>energije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informacija</a:t>
            </a:r>
            <a:r>
              <a:rPr lang="en-US" sz="2200" dirty="0"/>
              <a:t> s </a:t>
            </a:r>
            <a:r>
              <a:rPr lang="en-US" sz="2200" dirty="0" err="1"/>
              <a:t>jednog</a:t>
            </a:r>
            <a:r>
              <a:rPr lang="en-US" sz="2200" dirty="0"/>
              <a:t> </a:t>
            </a:r>
            <a:r>
              <a:rPr lang="en-US" sz="2200" dirty="0" err="1"/>
              <a:t>mjesta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drugo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Europa </a:t>
            </a:r>
            <a:r>
              <a:rPr lang="en-US" sz="2200" dirty="0" err="1"/>
              <a:t>pripada</a:t>
            </a:r>
            <a:r>
              <a:rPr lang="en-US" sz="2200" dirty="0"/>
              <a:t> u </a:t>
            </a:r>
            <a:r>
              <a:rPr lang="en-US" sz="2200" dirty="0" err="1"/>
              <a:t>prometno</a:t>
            </a:r>
            <a:r>
              <a:rPr lang="en-US" sz="2200" dirty="0"/>
              <a:t> </a:t>
            </a:r>
            <a:r>
              <a:rPr lang="en-US" sz="2200" dirty="0" err="1"/>
              <a:t>najrazvijenija</a:t>
            </a:r>
            <a:r>
              <a:rPr lang="en-US" sz="2200" dirty="0"/>
              <a:t> </a:t>
            </a:r>
            <a:r>
              <a:rPr lang="en-US" sz="2200" dirty="0" err="1"/>
              <a:t>područja</a:t>
            </a:r>
            <a:r>
              <a:rPr lang="en-US" sz="2200" dirty="0"/>
              <a:t> u </a:t>
            </a:r>
            <a:r>
              <a:rPr lang="en-US" sz="2200" dirty="0" err="1"/>
              <a:t>svijetu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Zašto</a:t>
            </a:r>
            <a:r>
              <a:rPr lang="en-US" sz="2200" dirty="0"/>
              <a:t>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hr-HR" sz="2200" dirty="0"/>
              <a:t>n</a:t>
            </a:r>
            <a:r>
              <a:rPr lang="en-US" sz="2200" dirty="0" err="1"/>
              <a:t>akon</a:t>
            </a:r>
            <a:r>
              <a:rPr lang="en-US" sz="2200" dirty="0"/>
              <a:t> </a:t>
            </a:r>
            <a:r>
              <a:rPr lang="hr-HR" sz="2200" dirty="0"/>
              <a:t>II.</a:t>
            </a:r>
            <a:r>
              <a:rPr lang="en-US" sz="2200" dirty="0"/>
              <a:t> </a:t>
            </a:r>
            <a:r>
              <a:rPr lang="en-US" sz="2200" dirty="0" err="1"/>
              <a:t>svjetskog</a:t>
            </a:r>
            <a:r>
              <a:rPr lang="en-US" sz="2200" dirty="0"/>
              <a:t> rata </a:t>
            </a:r>
            <a:r>
              <a:rPr lang="en-US" sz="2200" dirty="0" err="1"/>
              <a:t>stvara</a:t>
            </a:r>
            <a:r>
              <a:rPr lang="en-US" sz="2200" dirty="0"/>
              <a:t> se </a:t>
            </a:r>
            <a:r>
              <a:rPr lang="en-US" sz="2200" dirty="0" err="1"/>
              <a:t>zajednički</a:t>
            </a:r>
            <a:r>
              <a:rPr lang="en-US" sz="2200" dirty="0"/>
              <a:t> </a:t>
            </a:r>
            <a:r>
              <a:rPr lang="en-US" sz="2200" dirty="0" err="1"/>
              <a:t>prometni</a:t>
            </a:r>
            <a:r>
              <a:rPr lang="en-US" sz="2200" dirty="0"/>
              <a:t> </a:t>
            </a:r>
            <a:r>
              <a:rPr lang="en-US" sz="2200" dirty="0" err="1"/>
              <a:t>sustav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hr-HR" sz="2200" dirty="0"/>
              <a:t>u</a:t>
            </a:r>
            <a:r>
              <a:rPr lang="en-US" sz="2200" dirty="0"/>
              <a:t> </a:t>
            </a:r>
            <a:r>
              <a:rPr lang="en-US" sz="2200" dirty="0" err="1"/>
              <a:t>cestovnoj</a:t>
            </a:r>
            <a:r>
              <a:rPr lang="en-US" sz="2200" dirty="0"/>
              <a:t> </a:t>
            </a:r>
            <a:r>
              <a:rPr lang="en-US" sz="2200" dirty="0" err="1"/>
              <a:t>mreži</a:t>
            </a:r>
            <a:r>
              <a:rPr lang="en-US" sz="2200" dirty="0"/>
              <a:t> </a:t>
            </a:r>
            <a:r>
              <a:rPr lang="en-US" sz="2200" dirty="0" err="1"/>
              <a:t>određuju</a:t>
            </a:r>
            <a:r>
              <a:rPr lang="en-US" sz="2200" dirty="0"/>
              <a:t> se </a:t>
            </a:r>
            <a:r>
              <a:rPr lang="en-US" sz="2200" dirty="0" err="1"/>
              <a:t>glavne</a:t>
            </a:r>
            <a:r>
              <a:rPr lang="en-US" sz="2200" dirty="0"/>
              <a:t> </a:t>
            </a:r>
            <a:r>
              <a:rPr lang="en-US" sz="2200" dirty="0" err="1"/>
              <a:t>prometnice</a:t>
            </a:r>
            <a:r>
              <a:rPr lang="en-US" sz="2200" dirty="0"/>
              <a:t> (E-</a:t>
            </a:r>
            <a:r>
              <a:rPr lang="en-US" sz="2200" dirty="0" err="1"/>
              <a:t>ceste</a:t>
            </a:r>
            <a:r>
              <a:rPr lang="en-US" sz="2200" dirty="0"/>
              <a:t>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" name="Rezervirano mjesto sadržaja 1">
            <a:extLst>
              <a:ext uri="{FF2B5EF4-FFF2-40B4-BE49-F238E27FC236}">
                <a16:creationId xmlns:a16="http://schemas.microsoft.com/office/drawing/2014/main" id="{0E28A82D-3C8B-4D44-B0D2-CD48E88BB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03" r="6477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15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8DC7000-8582-4233-8A93-2D8D59E98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4329" y="1956167"/>
            <a:ext cx="5901671" cy="417341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željeznička mreža u razvijenijim dijelovima Europe se osuvremenjuje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uvode se brzi vlakovi na glavnim europskim željezničkim prugama                                           (npr.  TGV vlakovi u Francuskoj)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u zračnom prometu važne su međukontinentalne zračne luke:                London, Paris, Frankfurt, Moskva…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u pomorskom prometu najvažnije luke su: Rotterdam, Antwerpen, Hamburg, Marseille, Genova…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za riječni promet najvažnija je izgradnja brojnih kanala koji povezuju najprometnije rijeke       (npr. Rajna – Majna – Dunav)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2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CAA9AD4-7390-44B9-86AD-B6562126F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134" y="1811425"/>
            <a:ext cx="6426866" cy="4284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4724700-2307-4459-8365-98CFF13E8DA5}"/>
              </a:ext>
            </a:extLst>
          </p:cNvPr>
          <p:cNvSpPr txBox="1"/>
          <p:nvPr/>
        </p:nvSpPr>
        <p:spPr>
          <a:xfrm>
            <a:off x="2054710" y="1140311"/>
            <a:ext cx="8735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/>
              <a:t>Prometno povezivanje Europe</a:t>
            </a:r>
          </a:p>
        </p:txBody>
      </p:sp>
      <p:cxnSp>
        <p:nvCxnSpPr>
          <p:cNvPr id="9" name="Poveznik: zakrivljeno 8">
            <a:extLst>
              <a:ext uri="{FF2B5EF4-FFF2-40B4-BE49-F238E27FC236}">
                <a16:creationId xmlns:a16="http://schemas.microsoft.com/office/drawing/2014/main" id="{882025C6-BB5F-454A-AA67-0DE90A28749F}"/>
              </a:ext>
            </a:extLst>
          </p:cNvPr>
          <p:cNvCxnSpPr>
            <a:endCxn id="2" idx="2"/>
          </p:cNvCxnSpPr>
          <p:nvPr/>
        </p:nvCxnSpPr>
        <p:spPr>
          <a:xfrm>
            <a:off x="4098664" y="3429000"/>
            <a:ext cx="1666470" cy="52471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lak 9">
            <a:extLst>
              <a:ext uri="{FF2B5EF4-FFF2-40B4-BE49-F238E27FC236}">
                <a16:creationId xmlns:a16="http://schemas.microsoft.com/office/drawing/2014/main" id="{0F60EC2F-78D6-49BC-BC39-6D232E8F58FE}"/>
              </a:ext>
            </a:extLst>
          </p:cNvPr>
          <p:cNvSpPr/>
          <p:nvPr/>
        </p:nvSpPr>
        <p:spPr>
          <a:xfrm>
            <a:off x="5570806" y="1673499"/>
            <a:ext cx="6426865" cy="5021345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1"/>
                </a:solidFill>
              </a:rPr>
              <a:t>Navedene luke pronađi na geografskoj karti!</a:t>
            </a:r>
          </a:p>
        </p:txBody>
      </p:sp>
    </p:spTree>
    <p:extLst>
      <p:ext uri="{BB962C8B-B14F-4D97-AF65-F5344CB8AC3E}">
        <p14:creationId xmlns:p14="http://schemas.microsoft.com/office/powerpoint/2010/main" val="216239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90B82D-A029-48E0-8A0F-A4D3ADAA9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09" y="1189419"/>
            <a:ext cx="12338330" cy="704550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Hrvatska u mreži Paneuropskih prometnih koridora</a:t>
            </a:r>
          </a:p>
        </p:txBody>
      </p:sp>
      <p:pic>
        <p:nvPicPr>
          <p:cNvPr id="6" name="Rezervirano mjesto sadržaja 5" descr="Slika na kojoj se prikazuje karta&#10;&#10;Opis je automatski generiran">
            <a:extLst>
              <a:ext uri="{FF2B5EF4-FFF2-40B4-BE49-F238E27FC236}">
                <a16:creationId xmlns:a16="http://schemas.microsoft.com/office/drawing/2014/main" id="{10B2E5E8-ED76-478E-BE11-7C1E74B59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4439" y="1863306"/>
            <a:ext cx="5438458" cy="4856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86B536B-AAFD-4612-9DB7-57ED78BC7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836" y="1924138"/>
            <a:ext cx="6538482" cy="4554307"/>
          </a:xfrm>
        </p:spPr>
        <p:txBody>
          <a:bodyPr>
            <a:normAutofit fontScale="92500"/>
          </a:bodyPr>
          <a:lstStyle/>
          <a:p>
            <a:pPr marL="285750" indent="-285750">
              <a:buFontTx/>
              <a:buChar char="-"/>
            </a:pPr>
            <a:r>
              <a:rPr lang="hr-HR" sz="2200" dirty="0"/>
              <a:t>proširenjem EU-a na istok pojavila se potreba  za proširenjem i razvojem prometne mreže</a:t>
            </a:r>
          </a:p>
          <a:p>
            <a:pPr marL="285750" indent="-285750">
              <a:buFontTx/>
              <a:buChar char="-"/>
            </a:pPr>
            <a:r>
              <a:rPr lang="hr-HR" sz="2200" dirty="0"/>
              <a:t>određeno je deset glavnih prometnih pravaca   (paneuropskih prometnih koridora)</a:t>
            </a:r>
          </a:p>
          <a:p>
            <a:pPr marL="285750" indent="-285750">
              <a:buFontTx/>
              <a:buChar char="-"/>
            </a:pPr>
            <a:r>
              <a:rPr lang="hr-HR" sz="2200" dirty="0"/>
              <a:t>za Hrvatsku su važni </a:t>
            </a:r>
            <a:r>
              <a:rPr lang="hr-HR" sz="2200" b="1" dirty="0"/>
              <a:t>ogranci koridora V</a:t>
            </a:r>
            <a:r>
              <a:rPr lang="hr-HR" sz="2200" dirty="0"/>
              <a:t>, koridori </a:t>
            </a:r>
            <a:r>
              <a:rPr lang="hr-HR" sz="2200" dirty="0" err="1"/>
              <a:t>Vb</a:t>
            </a:r>
            <a:r>
              <a:rPr lang="hr-HR" sz="2200" dirty="0"/>
              <a:t> i </a:t>
            </a:r>
            <a:r>
              <a:rPr lang="hr-HR" sz="2200" dirty="0" err="1"/>
              <a:t>Vc</a:t>
            </a:r>
            <a:endParaRPr lang="hr-HR" sz="2200" dirty="0"/>
          </a:p>
          <a:p>
            <a:r>
              <a:rPr lang="hr-HR" sz="2200" dirty="0"/>
              <a:t>	koridor </a:t>
            </a:r>
            <a:r>
              <a:rPr lang="hr-HR" sz="2200" dirty="0" err="1"/>
              <a:t>Vb</a:t>
            </a:r>
            <a:r>
              <a:rPr lang="hr-HR" sz="2200" dirty="0"/>
              <a:t> povezuje Budimpeštu, Zagreb i Rijeku</a:t>
            </a:r>
          </a:p>
          <a:p>
            <a:r>
              <a:rPr lang="hr-HR" sz="2200" dirty="0"/>
              <a:t>	koridor </a:t>
            </a:r>
            <a:r>
              <a:rPr lang="hr-HR" sz="2200" dirty="0" err="1"/>
              <a:t>Vc</a:t>
            </a:r>
            <a:r>
              <a:rPr lang="hr-HR" sz="2200" dirty="0"/>
              <a:t> povezuje Budimpeštu, Osijek, BiH                       </a:t>
            </a:r>
          </a:p>
          <a:p>
            <a:r>
              <a:rPr lang="hr-HR" sz="2200" dirty="0"/>
              <a:t>                i luku Ploče</a:t>
            </a:r>
          </a:p>
          <a:p>
            <a:pPr marL="285750" indent="-285750">
              <a:buFontTx/>
              <a:buChar char="-"/>
            </a:pPr>
            <a:r>
              <a:rPr lang="hr-HR" sz="2200" dirty="0"/>
              <a:t>važan je i </a:t>
            </a:r>
            <a:r>
              <a:rPr lang="hr-HR" sz="2200" b="1" dirty="0"/>
              <a:t>koridor X </a:t>
            </a:r>
            <a:r>
              <a:rPr lang="hr-HR" sz="2200" dirty="0"/>
              <a:t>povezuje Južnu Njemačku i Austriju, preko Slovenije, Hrvatske i Srbije, s Egejskim morem</a:t>
            </a:r>
          </a:p>
          <a:p>
            <a:pPr marL="285750" indent="-285750">
              <a:buFontTx/>
              <a:buChar char="-"/>
            </a:pPr>
            <a:r>
              <a:rPr lang="hr-HR" sz="2200" dirty="0"/>
              <a:t>preko </a:t>
            </a:r>
            <a:r>
              <a:rPr lang="hr-HR" sz="2200" b="1" dirty="0"/>
              <a:t>koridora VII </a:t>
            </a:r>
            <a:r>
              <a:rPr lang="hr-HR" sz="2200" dirty="0"/>
              <a:t>i rijekom Dunav povezani smo riječnim plovnim putevima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  <a:p>
            <a:endParaRPr lang="hr-HR" dirty="0"/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26AB3331-978E-4B13-A6BF-02914EC245B4}"/>
              </a:ext>
            </a:extLst>
          </p:cNvPr>
          <p:cNvSpPr/>
          <p:nvPr/>
        </p:nvSpPr>
        <p:spPr>
          <a:xfrm>
            <a:off x="7089289" y="1974574"/>
            <a:ext cx="4631636" cy="11865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dirty="0">
                <a:solidFill>
                  <a:schemeClr val="tx1"/>
                </a:solidFill>
              </a:rPr>
              <a:t>Promotri kartu i navedi na kojim se prometnim koridorima nalazi Hrvatska?</a:t>
            </a:r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8260F6B2-5A00-4847-AF9D-8D58077465D9}"/>
              </a:ext>
            </a:extLst>
          </p:cNvPr>
          <p:cNvSpPr/>
          <p:nvPr/>
        </p:nvSpPr>
        <p:spPr>
          <a:xfrm>
            <a:off x="613186" y="6260951"/>
            <a:ext cx="4984376" cy="4589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00" dirty="0">
                <a:solidFill>
                  <a:schemeClr val="tx1"/>
                </a:solidFill>
              </a:rPr>
              <a:t>Koja je najveća hrvatska luka na Dunavu?</a:t>
            </a:r>
          </a:p>
        </p:txBody>
      </p:sp>
    </p:spTree>
    <p:extLst>
      <p:ext uri="{BB962C8B-B14F-4D97-AF65-F5344CB8AC3E}">
        <p14:creationId xmlns:p14="http://schemas.microsoft.com/office/powerpoint/2010/main" val="12605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8559BB-D109-4CE0-B60A-C3B87E89D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297" y="1277126"/>
            <a:ext cx="3932237" cy="1711568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+mn-lt"/>
              </a:rPr>
              <a:t>Ponavljanje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BBD197B-7BCD-4B91-9A75-DB9C39B34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089" y="2037547"/>
            <a:ext cx="10724683" cy="4341737"/>
          </a:xfrm>
        </p:spPr>
        <p:txBody>
          <a:bodyPr>
            <a:noAutofit/>
          </a:bodyPr>
          <a:lstStyle/>
          <a:p>
            <a:r>
              <a:rPr lang="hr-HR" sz="2200" dirty="0"/>
              <a:t>Izradi umnu mapu s temom Gospodarstvo Europe</a:t>
            </a:r>
          </a:p>
          <a:p>
            <a:r>
              <a:rPr lang="hr-HR" sz="2200" dirty="0"/>
              <a:t>Koristi sljedeće pojmove koje trebaš razraditi pomoću udžbenika i bilježnice:</a:t>
            </a:r>
          </a:p>
          <a:p>
            <a:pPr marL="285750" indent="-285750">
              <a:buFontTx/>
              <a:buChar char="-"/>
            </a:pPr>
            <a:r>
              <a:rPr lang="hr-HR" sz="2200" dirty="0"/>
              <a:t>Poljoprivreda</a:t>
            </a:r>
          </a:p>
          <a:p>
            <a:pPr marL="742950" lvl="1" indent="-285750">
              <a:buFontTx/>
              <a:buChar char="-"/>
            </a:pPr>
            <a:r>
              <a:rPr lang="hr-HR" sz="2200" dirty="0"/>
              <a:t>Šumarstvo</a:t>
            </a:r>
          </a:p>
          <a:p>
            <a:pPr marL="1200150" lvl="2" indent="-285750">
              <a:buFontTx/>
              <a:buChar char="-"/>
            </a:pPr>
            <a:r>
              <a:rPr lang="hr-HR" sz="2200" dirty="0"/>
              <a:t>Ribarstvo</a:t>
            </a:r>
          </a:p>
          <a:p>
            <a:pPr marL="1657350" lvl="3" indent="-285750">
              <a:buFontTx/>
              <a:buChar char="-"/>
            </a:pPr>
            <a:r>
              <a:rPr lang="hr-HR" sz="2200" dirty="0"/>
              <a:t>Industrijalizacija</a:t>
            </a:r>
          </a:p>
          <a:p>
            <a:pPr marL="2114550" lvl="4" indent="-285750">
              <a:buFontTx/>
              <a:buChar char="-"/>
            </a:pPr>
            <a:r>
              <a:rPr lang="hr-HR" sz="2200" dirty="0" err="1"/>
              <a:t>Tercijarizacija</a:t>
            </a:r>
            <a:endParaRPr lang="hr-HR" sz="2200" dirty="0"/>
          </a:p>
          <a:p>
            <a:pPr marL="2571750" lvl="5" indent="-285750">
              <a:buFontTx/>
              <a:buChar char="-"/>
            </a:pPr>
            <a:r>
              <a:rPr lang="hr-HR" sz="2200" dirty="0"/>
              <a:t>Rude</a:t>
            </a:r>
          </a:p>
          <a:p>
            <a:pPr marL="3028950" lvl="6" indent="-285750">
              <a:buFontTx/>
              <a:buChar char="-"/>
            </a:pPr>
            <a:r>
              <a:rPr lang="hr-HR" sz="2200" dirty="0"/>
              <a:t>Izvori energije</a:t>
            </a:r>
          </a:p>
          <a:p>
            <a:pPr marL="3486150" lvl="7" indent="-285750">
              <a:buFontTx/>
              <a:buChar char="-"/>
            </a:pPr>
            <a:r>
              <a:rPr lang="hr-HR" sz="2200" dirty="0"/>
              <a:t>Promet</a:t>
            </a:r>
          </a:p>
          <a:p>
            <a:pPr marL="3943350" lvl="8" indent="-285750">
              <a:buFontTx/>
              <a:buChar char="-"/>
            </a:pPr>
            <a:r>
              <a:rPr lang="hr-HR" sz="2200" dirty="0"/>
              <a:t>Hrvatska i Paneuropski koridori</a:t>
            </a:r>
          </a:p>
        </p:txBody>
      </p:sp>
    </p:spTree>
    <p:extLst>
      <p:ext uri="{BB962C8B-B14F-4D97-AF65-F5344CB8AC3E}">
        <p14:creationId xmlns:p14="http://schemas.microsoft.com/office/powerpoint/2010/main" val="3780115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424" y="1429615"/>
            <a:ext cx="9144000" cy="1655763"/>
          </a:xfrm>
        </p:spPr>
        <p:txBody>
          <a:bodyPr>
            <a:normAutofit/>
          </a:bodyPr>
          <a:lstStyle/>
          <a:p>
            <a:r>
              <a:rPr lang="hr-HR" b="1" dirty="0">
                <a:latin typeface="+mn-lt"/>
              </a:rPr>
              <a:t>Domaća zadaća </a:t>
            </a:r>
            <a:br>
              <a:rPr lang="hr-HR" b="1" dirty="0">
                <a:latin typeface="+mn-lt"/>
              </a:rPr>
            </a:br>
            <a:endParaRPr lang="x-none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15F31F5-D97A-4B31-B09A-8728F85714CF}"/>
              </a:ext>
            </a:extLst>
          </p:cNvPr>
          <p:cNvSpPr txBox="1"/>
          <p:nvPr/>
        </p:nvSpPr>
        <p:spPr>
          <a:xfrm>
            <a:off x="663388" y="2273632"/>
            <a:ext cx="103739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Objasni sljedeće pojmove:  </a:t>
            </a:r>
            <a:b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- aglomeracija </a:t>
            </a:r>
            <a:b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- satelitski gradovi </a:t>
            </a:r>
          </a:p>
          <a:p>
            <a:pPr marL="914400" indent="-914400">
              <a:buAutoNum type="arabicPeriod"/>
            </a:pPr>
            <a:r>
              <a:rPr lang="hr-HR" sz="5400" dirty="0">
                <a:solidFill>
                  <a:prstClr val="black"/>
                </a:solidFill>
                <a:ea typeface="+mj-ea"/>
                <a:cs typeface="+mj-cs"/>
              </a:rPr>
              <a:t>K</a:t>
            </a: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ako nastaju</a:t>
            </a:r>
            <a:b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multinacionalne kompanije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89453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20916"/>
            <a:ext cx="9144000" cy="1282435"/>
          </a:xfrm>
        </p:spPr>
        <p:txBody>
          <a:bodyPr>
            <a:normAutofit/>
          </a:bodyPr>
          <a:lstStyle/>
          <a:p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Nakon današnjeg sata moći ćete…</a:t>
            </a:r>
            <a:endParaRPr lang="x-none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C42D4AA-635D-4085-9E75-B79353C56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7181" y="2727776"/>
            <a:ext cx="9144000" cy="1402448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hr-HR" sz="2200" dirty="0"/>
              <a:t>Objasniti uzroke i posljedice neravnomjernog gospodarskog razvoja Europe te pokazati na geografskoj karti prostore najveće razvijenosti i navesti važnije gospodarske djelatnosti</a:t>
            </a:r>
          </a:p>
          <a:p>
            <a:pPr marL="342900" indent="-342900">
              <a:buFontTx/>
              <a:buChar char="-"/>
            </a:pPr>
            <a:r>
              <a:rPr lang="hr-HR" sz="2200" dirty="0"/>
              <a:t>Objasniti utjecaj prirodno-geografskih obilježja na naseljenost i gospodarstvo Europe s pomoću tematskih karata</a:t>
            </a:r>
          </a:p>
          <a:p>
            <a:pPr marL="342900" indent="-342900">
              <a:buFontTx/>
              <a:buChar char="-"/>
            </a:pPr>
            <a:r>
              <a:rPr lang="hr-HR" sz="2200" dirty="0"/>
              <a:t>Opisati prometno značenje Europe s posebnim osvrtom na uključenost Hrvatske u mrežu paneuropskih prometnih koridora</a:t>
            </a:r>
          </a:p>
        </p:txBody>
      </p:sp>
    </p:spTree>
    <p:extLst>
      <p:ext uri="{BB962C8B-B14F-4D97-AF65-F5344CB8AC3E}">
        <p14:creationId xmlns:p14="http://schemas.microsoft.com/office/powerpoint/2010/main" val="50462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1105135" y="2805904"/>
            <a:ext cx="5896646" cy="853351"/>
          </a:xfrm>
        </p:spPr>
        <p:txBody>
          <a:bodyPr vert="vert270">
            <a:normAutofit/>
          </a:bodyPr>
          <a:lstStyle/>
          <a:p>
            <a:r>
              <a:rPr lang="hr-HR" sz="4400" dirty="0">
                <a:latin typeface="+mn-lt"/>
              </a:rPr>
              <a:t>P</a:t>
            </a:r>
            <a:br>
              <a:rPr lang="hr-HR" sz="4400" dirty="0">
                <a:latin typeface="+mn-lt"/>
              </a:rPr>
            </a:br>
            <a:r>
              <a:rPr lang="hr-HR" sz="4400" dirty="0">
                <a:latin typeface="+mn-lt"/>
              </a:rPr>
              <a:t>o</a:t>
            </a:r>
            <a:br>
              <a:rPr lang="hr-HR" sz="4400" dirty="0">
                <a:latin typeface="+mn-lt"/>
              </a:rPr>
            </a:br>
            <a:r>
              <a:rPr lang="hr-HR" sz="4400" dirty="0">
                <a:latin typeface="+mn-lt"/>
              </a:rPr>
              <a:t>n</a:t>
            </a:r>
            <a:br>
              <a:rPr lang="hr-HR" sz="4400" dirty="0">
                <a:latin typeface="+mn-lt"/>
              </a:rPr>
            </a:br>
            <a:r>
              <a:rPr lang="hr-HR" sz="4400" dirty="0">
                <a:latin typeface="+mn-lt"/>
              </a:rPr>
              <a:t>o</a:t>
            </a:r>
            <a:br>
              <a:rPr lang="hr-HR" sz="4400" dirty="0">
                <a:latin typeface="+mn-lt"/>
              </a:rPr>
            </a:br>
            <a:r>
              <a:rPr lang="hr-HR" sz="4400" dirty="0">
                <a:latin typeface="+mn-lt"/>
              </a:rPr>
              <a:t>v</a:t>
            </a:r>
            <a:br>
              <a:rPr lang="hr-HR" sz="4400" dirty="0">
                <a:latin typeface="+mn-lt"/>
              </a:rPr>
            </a:br>
            <a:r>
              <a:rPr lang="hr-HR" sz="4400" dirty="0">
                <a:latin typeface="+mn-lt"/>
              </a:rPr>
              <a:t>i</a:t>
            </a:r>
            <a:br>
              <a:rPr lang="hr-HR" sz="4400" dirty="0">
                <a:latin typeface="+mn-lt"/>
              </a:rPr>
            </a:br>
            <a:r>
              <a:rPr lang="hr-HR" sz="4400" dirty="0">
                <a:latin typeface="+mn-lt"/>
              </a:rPr>
              <a:t>m</a:t>
            </a:r>
            <a:br>
              <a:rPr lang="hr-HR" sz="4400" dirty="0">
                <a:latin typeface="+mn-lt"/>
              </a:rPr>
            </a:br>
            <a:r>
              <a:rPr lang="hr-HR" sz="4400" dirty="0">
                <a:latin typeface="+mn-lt"/>
              </a:rPr>
              <a:t>o</a:t>
            </a:r>
            <a:endParaRPr lang="x-none" sz="4400" dirty="0">
              <a:latin typeface="+mn-lt"/>
            </a:endParaRPr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CF06561F-7F22-4625-88A7-18E3E26E0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6424881"/>
              </p:ext>
            </p:extLst>
          </p:nvPr>
        </p:nvGraphicFramePr>
        <p:xfrm>
          <a:off x="5166883" y="124632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EE4E9A89-856E-4C1D-B2ED-7D5CF5E4A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080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A1C592-90A5-42DC-BE59-F4DEB51B17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886D6D-7C18-4C2A-9070-C19C8D168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E0CBDE-DB7C-486C-AE8C-EFFA6BDD7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FD0A5E-D64A-4266-ABCB-50A4C7F71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DBC9A5-0FD2-4DFB-821D-543C8441B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DFBB09-42FD-4863-B9EE-CD0874B8E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671B85-3A48-43F8-B995-3BD9E2B6C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D22708-FA8A-43D7-AF4B-59EE25F70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88" y="929455"/>
            <a:ext cx="5313911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 err="1">
                <a:latin typeface="+mn-lt"/>
              </a:rPr>
              <a:t>Preduvjeti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gospodarskog</a:t>
            </a:r>
            <a:r>
              <a:rPr lang="en-US" dirty="0">
                <a:latin typeface="+mn-lt"/>
              </a:rPr>
              <a:t> </a:t>
            </a:r>
            <a:br>
              <a:rPr lang="en-US" dirty="0">
                <a:latin typeface="+mn-lt"/>
              </a:rPr>
            </a:br>
            <a:r>
              <a:rPr lang="en-US" dirty="0" err="1">
                <a:latin typeface="+mn-lt"/>
              </a:rPr>
              <a:t>razvoja</a:t>
            </a:r>
            <a:br>
              <a:rPr lang="en-US" sz="3000" dirty="0"/>
            </a:br>
            <a:br>
              <a:rPr lang="en-US" sz="3000" dirty="0"/>
            </a:br>
            <a:endParaRPr lang="en-US" sz="3000" dirty="0"/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CEBB69B2-FC26-49A7-8BDB-5C8C1AB3B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Povoljan</a:t>
            </a:r>
            <a:r>
              <a:rPr lang="en-US" sz="2200" dirty="0"/>
              <a:t> </a:t>
            </a:r>
            <a:r>
              <a:rPr lang="en-US" sz="2200" dirty="0" err="1"/>
              <a:t>geografski</a:t>
            </a:r>
            <a:r>
              <a:rPr lang="en-US" sz="2200" dirty="0"/>
              <a:t> </a:t>
            </a:r>
            <a:r>
              <a:rPr lang="en-US" sz="2200" dirty="0" err="1"/>
              <a:t>položaj</a:t>
            </a:r>
            <a:endParaRPr lang="en-US" sz="2200" dirty="0"/>
          </a:p>
          <a:p>
            <a:r>
              <a:rPr lang="en-US" sz="2200" dirty="0" err="1"/>
              <a:t>Prirodna</a:t>
            </a:r>
            <a:r>
              <a:rPr lang="en-US" sz="2200" dirty="0"/>
              <a:t> </a:t>
            </a:r>
            <a:r>
              <a:rPr lang="en-US" sz="2200" dirty="0" err="1"/>
              <a:t>bogatstva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hr-HR" sz="2200" dirty="0"/>
              <a:t>   </a:t>
            </a:r>
            <a:r>
              <a:rPr lang="en-US" sz="2200" dirty="0"/>
              <a:t>(</a:t>
            </a:r>
            <a:r>
              <a:rPr lang="en-US" sz="2200" dirty="0" err="1"/>
              <a:t>šume</a:t>
            </a:r>
            <a:r>
              <a:rPr lang="en-US" sz="2200" dirty="0"/>
              <a:t>, </a:t>
            </a:r>
            <a:r>
              <a:rPr lang="en-US" sz="2200" dirty="0" err="1"/>
              <a:t>vode</a:t>
            </a:r>
            <a:r>
              <a:rPr lang="en-US" sz="2200" dirty="0"/>
              <a:t>, </a:t>
            </a:r>
            <a:r>
              <a:rPr lang="en-US" sz="2200" dirty="0" err="1"/>
              <a:t>plodno</a:t>
            </a:r>
            <a:r>
              <a:rPr lang="en-US" sz="2200" dirty="0"/>
              <a:t> </a:t>
            </a:r>
            <a:r>
              <a:rPr lang="en-US" sz="2200" dirty="0" err="1"/>
              <a:t>tlo</a:t>
            </a:r>
            <a:r>
              <a:rPr lang="en-US" sz="2200" dirty="0"/>
              <a:t>, rude…)</a:t>
            </a:r>
          </a:p>
          <a:p>
            <a:r>
              <a:rPr lang="en-US" sz="2200" dirty="0" err="1"/>
              <a:t>Visokoobrazovana</a:t>
            </a:r>
            <a:r>
              <a:rPr lang="en-US" sz="2200" dirty="0"/>
              <a:t> </a:t>
            </a:r>
            <a:r>
              <a:rPr lang="en-US" sz="2200" dirty="0" err="1"/>
              <a:t>radna</a:t>
            </a:r>
            <a:r>
              <a:rPr lang="en-US" sz="2200" dirty="0"/>
              <a:t> </a:t>
            </a:r>
            <a:r>
              <a:rPr lang="en-US" sz="2200" dirty="0" err="1"/>
              <a:t>snaga</a:t>
            </a:r>
            <a:endParaRPr lang="en-US" sz="2200" dirty="0"/>
          </a:p>
          <a:p>
            <a:r>
              <a:rPr lang="en-US" sz="2200" dirty="0" err="1"/>
              <a:t>Razvoj</a:t>
            </a:r>
            <a:r>
              <a:rPr lang="en-US" sz="2200" dirty="0"/>
              <a:t> </a:t>
            </a:r>
            <a:r>
              <a:rPr lang="en-US" sz="2200" dirty="0" err="1"/>
              <a:t>tehnologije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3EADC42-ADEE-4529-9D07-14CB690B4A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994" r="305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Oblak 6">
            <a:extLst>
              <a:ext uri="{FF2B5EF4-FFF2-40B4-BE49-F238E27FC236}">
                <a16:creationId xmlns:a16="http://schemas.microsoft.com/office/drawing/2014/main" id="{D3327621-ECDF-4C97-8474-E69A065C8C37}"/>
              </a:ext>
            </a:extLst>
          </p:cNvPr>
          <p:cNvSpPr/>
          <p:nvPr/>
        </p:nvSpPr>
        <p:spPr>
          <a:xfrm>
            <a:off x="231288" y="4905487"/>
            <a:ext cx="5080414" cy="1952503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chemeClr val="tx1"/>
                </a:solidFill>
              </a:rPr>
              <a:t>Europa je </a:t>
            </a:r>
            <a:r>
              <a:rPr lang="en-US" sz="2200" dirty="0" err="1">
                <a:solidFill>
                  <a:schemeClr val="tx1"/>
                </a:solidFill>
              </a:rPr>
              <a:t>najrazvijeniji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kontinent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ali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postoje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znatne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razlike</a:t>
            </a:r>
            <a:r>
              <a:rPr lang="en-US" sz="2200" dirty="0">
                <a:solidFill>
                  <a:schemeClr val="tx1"/>
                </a:solidFill>
              </a:rPr>
              <a:t> u </a:t>
            </a:r>
            <a:r>
              <a:rPr lang="en-US" sz="2200" dirty="0" err="1">
                <a:solidFill>
                  <a:schemeClr val="tx1"/>
                </a:solidFill>
              </a:rPr>
              <a:t>razvijenosti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pojedinih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država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regija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F3580BCC-29C1-4A23-A8D8-F4888488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738" y="1277184"/>
            <a:ext cx="3932237" cy="1177047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+mn-lt"/>
              </a:rPr>
              <a:t>Poljoprivreda</a:t>
            </a:r>
          </a:p>
        </p:txBody>
      </p:sp>
      <p:pic>
        <p:nvPicPr>
          <p:cNvPr id="5" name="Rezervirano mjesto sadržaja 4" descr="Slika na kojoj se prikazuje karta&#10;&#10;Opis je automatski generiran">
            <a:extLst>
              <a:ext uri="{FF2B5EF4-FFF2-40B4-BE49-F238E27FC236}">
                <a16:creationId xmlns:a16="http://schemas.microsoft.com/office/drawing/2014/main" id="{4D894284-7998-4F51-883E-168409EE6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8252" y="1378966"/>
            <a:ext cx="4359707" cy="5158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zervirano mjesto teksta 4">
            <a:extLst>
              <a:ext uri="{FF2B5EF4-FFF2-40B4-BE49-F238E27FC236}">
                <a16:creationId xmlns:a16="http://schemas.microsoft.com/office/drawing/2014/main" id="{9C8C69B5-793A-44AB-927F-BC99F054F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2714" y="6420116"/>
            <a:ext cx="3932237" cy="3829455"/>
          </a:xfrm>
        </p:spPr>
        <p:txBody>
          <a:bodyPr/>
          <a:lstStyle/>
          <a:p>
            <a:r>
              <a:rPr lang="hr-HR" sz="2000" b="1" dirty="0">
                <a:solidFill>
                  <a:srgbClr val="C00000"/>
                </a:solidFill>
              </a:rPr>
              <a:t>Razmisli kako je to moguće?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39F3B2F6-DBCB-491F-BD5D-71F068D833DB}"/>
              </a:ext>
            </a:extLst>
          </p:cNvPr>
          <p:cNvSpPr/>
          <p:nvPr/>
        </p:nvSpPr>
        <p:spPr>
          <a:xfrm>
            <a:off x="150607" y="2071764"/>
            <a:ext cx="3777048" cy="11770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200" dirty="0">
              <a:solidFill>
                <a:schemeClr val="tx1"/>
              </a:solidFill>
            </a:endParaRPr>
          </a:p>
          <a:p>
            <a:pPr algn="ctr"/>
            <a:r>
              <a:rPr lang="hr-HR" sz="2200" dirty="0">
                <a:solidFill>
                  <a:schemeClr val="tx1"/>
                </a:solidFill>
              </a:rPr>
              <a:t>Plodne nizine, umjerena klima, velike šumske površine, bogatstvo riba….</a:t>
            </a:r>
          </a:p>
          <a:p>
            <a:pPr algn="ctr"/>
            <a:endParaRPr lang="hr-HR" dirty="0"/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2966BB64-71B1-44D4-8761-AA49133D313D}"/>
              </a:ext>
            </a:extLst>
          </p:cNvPr>
          <p:cNvSpPr/>
          <p:nvPr/>
        </p:nvSpPr>
        <p:spPr>
          <a:xfrm>
            <a:off x="150607" y="3429000"/>
            <a:ext cx="3119718" cy="8594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200" dirty="0">
              <a:solidFill>
                <a:schemeClr val="tx1"/>
              </a:solidFill>
            </a:endParaRPr>
          </a:p>
          <a:p>
            <a:pPr algn="ctr"/>
            <a:r>
              <a:rPr lang="hr-HR" sz="2200" dirty="0">
                <a:solidFill>
                  <a:schemeClr val="tx1"/>
                </a:solidFill>
              </a:rPr>
              <a:t>Razvijene sve grane primarnog sektora</a:t>
            </a:r>
          </a:p>
          <a:p>
            <a:pPr algn="ctr"/>
            <a:endParaRPr lang="hr-HR" dirty="0"/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CBA09A61-47BB-4F81-BCE9-3C9D3732EBE1}"/>
              </a:ext>
            </a:extLst>
          </p:cNvPr>
          <p:cNvSpPr/>
          <p:nvPr/>
        </p:nvSpPr>
        <p:spPr>
          <a:xfrm>
            <a:off x="150607" y="4582757"/>
            <a:ext cx="3259567" cy="14092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  <a:p>
            <a:pPr algn="ctr"/>
            <a:r>
              <a:rPr lang="hr-HR" sz="2200" dirty="0">
                <a:solidFill>
                  <a:schemeClr val="tx1"/>
                </a:solidFill>
              </a:rPr>
              <a:t>Zbog sve veće naseljenosti i potrebe za hranom dolazi do krčenja šuma</a:t>
            </a:r>
          </a:p>
          <a:p>
            <a:pPr algn="ctr"/>
            <a:endParaRPr lang="hr-HR" dirty="0"/>
          </a:p>
        </p:txBody>
      </p:sp>
      <p:sp>
        <p:nvSpPr>
          <p:cNvPr id="8" name="Oblak 7">
            <a:extLst>
              <a:ext uri="{FF2B5EF4-FFF2-40B4-BE49-F238E27FC236}">
                <a16:creationId xmlns:a16="http://schemas.microsoft.com/office/drawing/2014/main" id="{70CB6652-907A-434B-8CC1-460FE710009D}"/>
              </a:ext>
            </a:extLst>
          </p:cNvPr>
          <p:cNvSpPr/>
          <p:nvPr/>
        </p:nvSpPr>
        <p:spPr>
          <a:xfrm rot="21128682">
            <a:off x="5538031" y="1359984"/>
            <a:ext cx="4359707" cy="1423557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200" dirty="0">
              <a:solidFill>
                <a:schemeClr val="tx1"/>
              </a:solidFill>
            </a:endParaRPr>
          </a:p>
          <a:p>
            <a:pPr algn="ctr"/>
            <a:r>
              <a:rPr lang="hr-HR" sz="2200" dirty="0">
                <a:solidFill>
                  <a:schemeClr val="tx1"/>
                </a:solidFill>
              </a:rPr>
              <a:t>Promotri kartu i navedi područja koja su danas bogata šumama?</a:t>
            </a:r>
          </a:p>
          <a:p>
            <a:pPr algn="ctr"/>
            <a:endParaRPr lang="hr-HR" dirty="0"/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D55EEC23-AFD8-4267-83E5-2AA9D8A4401A}"/>
              </a:ext>
            </a:extLst>
          </p:cNvPr>
          <p:cNvSpPr/>
          <p:nvPr/>
        </p:nvSpPr>
        <p:spPr>
          <a:xfrm>
            <a:off x="4138779" y="2962244"/>
            <a:ext cx="3259567" cy="23251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200" dirty="0">
              <a:solidFill>
                <a:schemeClr val="tx1"/>
              </a:solidFill>
            </a:endParaRPr>
          </a:p>
          <a:p>
            <a:pPr algn="ctr"/>
            <a:r>
              <a:rPr lang="hr-HR" sz="2200" dirty="0">
                <a:solidFill>
                  <a:schemeClr val="tx1"/>
                </a:solidFill>
              </a:rPr>
              <a:t>Danas je primjenom suvremenih mjera i znanstveno-tehnoloških dostignuća poljoprivreda dosegnula visoku razvijenost</a:t>
            </a:r>
          </a:p>
          <a:p>
            <a:pPr algn="ctr"/>
            <a:endParaRPr lang="hr-HR" dirty="0"/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B1FE78E1-34C5-49FF-83E1-2C2D93D67CC5}"/>
              </a:ext>
            </a:extLst>
          </p:cNvPr>
          <p:cNvSpPr/>
          <p:nvPr/>
        </p:nvSpPr>
        <p:spPr>
          <a:xfrm>
            <a:off x="4145857" y="5485670"/>
            <a:ext cx="3227294" cy="83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200" dirty="0">
              <a:solidFill>
                <a:schemeClr val="tx1"/>
              </a:solidFill>
            </a:endParaRPr>
          </a:p>
          <a:p>
            <a:pPr algn="ctr"/>
            <a:r>
              <a:rPr lang="hr-HR" sz="2200" dirty="0">
                <a:solidFill>
                  <a:schemeClr val="tx1"/>
                </a:solidFill>
              </a:rPr>
              <a:t>Malo zaposlenih ostvaruje velike prihode</a:t>
            </a: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792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  <p:bldP spid="8" grpId="1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2BE63E41-C7EA-46D9-AD85-C6F064E1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155" y="1342417"/>
            <a:ext cx="3932237" cy="1206230"/>
          </a:xfrm>
        </p:spPr>
        <p:txBody>
          <a:bodyPr>
            <a:normAutofit/>
          </a:bodyPr>
          <a:lstStyle/>
          <a:p>
            <a:r>
              <a:rPr lang="hr-HR" sz="4400" dirty="0"/>
              <a:t>Šumarstvo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EEE3E36-32C4-452D-BDB4-21389EAAD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5197" y="2964395"/>
            <a:ext cx="2077080" cy="2445805"/>
          </a:xfrm>
        </p:spPr>
        <p:txBody>
          <a:bodyPr/>
          <a:lstStyle/>
          <a:p>
            <a:r>
              <a:rPr lang="hr-HR" dirty="0"/>
              <a:t>ŠUME – Prerada slika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C16833C-4097-45A2-99B3-454697D18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5729"/>
            <a:ext cx="4990857" cy="3800272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hr-HR" sz="2200" dirty="0"/>
              <a:t>Šumske površine većinom su se zadržale na sjeveru kontinenta</a:t>
            </a:r>
          </a:p>
          <a:p>
            <a:pPr marL="285750" indent="-285750">
              <a:buFontTx/>
              <a:buChar char="-"/>
            </a:pPr>
            <a:r>
              <a:rPr lang="hr-HR" sz="2200" dirty="0"/>
              <a:t>Skandinavske zemlje su poznate po preradi drva</a:t>
            </a:r>
          </a:p>
          <a:p>
            <a:pPr marL="285750" indent="-285750">
              <a:buFontTx/>
              <a:buChar char="-"/>
            </a:pPr>
            <a:r>
              <a:rPr lang="hr-HR" sz="2200" dirty="0"/>
              <a:t>Na prostoru Srednje i Zapadne Europe  većinom su pretvorene u oranice</a:t>
            </a:r>
          </a:p>
          <a:p>
            <a:pPr marL="285750" indent="-285750">
              <a:buFontTx/>
              <a:buChar char="-"/>
            </a:pPr>
            <a:r>
              <a:rPr lang="hr-HR" sz="2200" dirty="0"/>
              <a:t>Zbog velikog i bogatog tržišta Europa uvozi plemenite vrste drveta koje ne rastu u Europi: ebanovina, tikovina, sandalovina…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1026" name="Picture 2" descr="closeup photo of beige wooden stands">
            <a:extLst>
              <a:ext uri="{FF2B5EF4-FFF2-40B4-BE49-F238E27FC236}">
                <a16:creationId xmlns:a16="http://schemas.microsoft.com/office/drawing/2014/main" id="{2627930D-D35A-4479-A601-313371659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110" y="1945532"/>
            <a:ext cx="5582069" cy="3723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1623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43A060C8-FE05-4992-A826-F13A8FF3A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381" y="1592096"/>
            <a:ext cx="3932237" cy="1070043"/>
          </a:xfrm>
        </p:spPr>
        <p:txBody>
          <a:bodyPr>
            <a:normAutofit/>
          </a:bodyPr>
          <a:lstStyle/>
          <a:p>
            <a:r>
              <a:rPr lang="hr-HR" sz="4400" dirty="0"/>
              <a:t>Ribarstvo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8944EB3-4E61-42CA-9C96-83B11EAF2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4095"/>
            <a:ext cx="4442217" cy="374190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hr-HR" sz="2200" dirty="0"/>
              <a:t> Hladnija mora bogatija su kisikom i planktonima</a:t>
            </a:r>
          </a:p>
          <a:p>
            <a:pPr marL="285750" indent="-285750">
              <a:buFontTx/>
              <a:buChar char="-"/>
            </a:pPr>
            <a:r>
              <a:rPr lang="hr-HR" sz="2200" dirty="0"/>
              <a:t>Sjeverno i Norveško more ističu se bogatstvom ribljeg fonda</a:t>
            </a:r>
          </a:p>
          <a:p>
            <a:pPr marL="285750" indent="-285750">
              <a:buFontTx/>
              <a:buChar char="-"/>
            </a:pPr>
            <a:r>
              <a:rPr lang="hr-HR" sz="2200" dirty="0"/>
              <a:t>Norveška i Island poznate su po velikoj ribarskoj floti i pogonima za preradu ribe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134DDA5-D07E-4487-8DFE-E46722005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4040" y="2798571"/>
            <a:ext cx="3557960" cy="2740838"/>
          </a:xfrm>
        </p:spPr>
        <p:txBody>
          <a:bodyPr/>
          <a:lstStyle/>
          <a:p>
            <a:r>
              <a:rPr lang="hr-HR" dirty="0"/>
              <a:t>Slika ribe, flote, ribice</a:t>
            </a:r>
          </a:p>
        </p:txBody>
      </p:sp>
      <p:pic>
        <p:nvPicPr>
          <p:cNvPr id="2050" name="Picture 2" descr="white fish on brown wooden stick">
            <a:extLst>
              <a:ext uri="{FF2B5EF4-FFF2-40B4-BE49-F238E27FC236}">
                <a16:creationId xmlns:a16="http://schemas.microsoft.com/office/drawing/2014/main" id="{A3BA5E89-D540-48F7-92BB-2C7649358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18" y="1592096"/>
            <a:ext cx="6005207" cy="45039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AA8B530D-597C-4EF0-915F-95AFFDEDA923}"/>
              </a:ext>
            </a:extLst>
          </p:cNvPr>
          <p:cNvSpPr/>
          <p:nvPr/>
        </p:nvSpPr>
        <p:spPr>
          <a:xfrm>
            <a:off x="1209406" y="5201665"/>
            <a:ext cx="3702980" cy="11940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dirty="0">
                <a:solidFill>
                  <a:schemeClr val="tx1"/>
                </a:solidFill>
              </a:rPr>
              <a:t>Znate li neke riblje vrste koje žive u tim, hladnijim morima?</a:t>
            </a:r>
          </a:p>
        </p:txBody>
      </p:sp>
    </p:spTree>
    <p:extLst>
      <p:ext uri="{BB962C8B-B14F-4D97-AF65-F5344CB8AC3E}">
        <p14:creationId xmlns:p14="http://schemas.microsoft.com/office/powerpoint/2010/main" val="2594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2BFD266-19D2-490C-AF89-7E898AC57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1055"/>
            <a:ext cx="3932237" cy="1031132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+mn-lt"/>
              </a:rPr>
              <a:t>Industrijalizacija</a:t>
            </a:r>
          </a:p>
        </p:txBody>
      </p:sp>
      <p:pic>
        <p:nvPicPr>
          <p:cNvPr id="2" name="Rezervirano mjesto sadržaja 1">
            <a:extLst>
              <a:ext uri="{FF2B5EF4-FFF2-40B4-BE49-F238E27FC236}">
                <a16:creationId xmlns:a16="http://schemas.microsoft.com/office/drawing/2014/main" id="{010A3604-2D09-4347-9046-45287B62F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6562" y="1896402"/>
            <a:ext cx="6522802" cy="43485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D44A9A3-457F-467D-976B-20157D5F6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991" y="2078183"/>
            <a:ext cx="4966854" cy="401781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Tx/>
              <a:buChar char="-"/>
            </a:pPr>
            <a:r>
              <a:rPr lang="hr-HR" sz="2400" dirty="0"/>
              <a:t>Industrijalizacija je proces nastanka i razvoja industrije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U drugoj polovici 18.stoljeća započela je primjena parnog stroja u preradi sirovina što je bio početak prve industrijske revolucije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Taj proces vezan je za države Zapadne Europe koje su se zbog toga i brže gospodarski razvijale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Razvija se promet i trgovina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Stanovništvo je postupno prelazilo iz primarnih djelatnosti u sekundarne i tercijarne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026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BA720FAE-83D4-4859-B4F3-3934FC6B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213" y="1641094"/>
            <a:ext cx="3932237" cy="501019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Urbanizacija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318F421-8DF8-4AA7-9A78-597DE9017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5855" y="2420585"/>
            <a:ext cx="7117679" cy="3557081"/>
          </a:xfrm>
        </p:spPr>
        <p:txBody>
          <a:bodyPr>
            <a:noAutofit/>
          </a:bodyPr>
          <a:lstStyle/>
          <a:p>
            <a:r>
              <a:rPr lang="hr-HR" sz="2200" dirty="0"/>
              <a:t> - je proces nastanka i širenja gradova te  povećanje udjela gradskog u ukupnom stanovništvu naziva se urbanizacija</a:t>
            </a:r>
          </a:p>
          <a:p>
            <a:r>
              <a:rPr lang="hr-HR" sz="2200" dirty="0"/>
              <a:t>- u drugoj polovici 19. stoljeća izumom motora sa unutarnjim izgaranjem, primjenom nafte i električne energije započinje druga industrijska revolucija</a:t>
            </a:r>
          </a:p>
          <a:p>
            <a:r>
              <a:rPr lang="hr-HR" sz="2200" dirty="0"/>
              <a:t>- napreduju procesi industrijalizacije i urbanizacije</a:t>
            </a:r>
          </a:p>
          <a:p>
            <a:r>
              <a:rPr lang="hr-HR" sz="2200" dirty="0"/>
              <a:t>- gradovi se naglo šire i nastaju gradske regije</a:t>
            </a:r>
          </a:p>
        </p:txBody>
      </p:sp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2BB6CA00-3EA8-45D6-911B-36E0B1CE2177}"/>
              </a:ext>
            </a:extLst>
          </p:cNvPr>
          <p:cNvSpPr/>
          <p:nvPr/>
        </p:nvSpPr>
        <p:spPr>
          <a:xfrm>
            <a:off x="242493" y="2335865"/>
            <a:ext cx="6895652" cy="6668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200" dirty="0">
              <a:solidFill>
                <a:schemeClr val="tx1"/>
              </a:solidFill>
            </a:endParaRPr>
          </a:p>
          <a:p>
            <a:pPr algn="ctr"/>
            <a:r>
              <a:rPr lang="hr-HR" sz="2200" dirty="0">
                <a:solidFill>
                  <a:schemeClr val="tx1"/>
                </a:solidFill>
              </a:rPr>
              <a:t>Razmisli, što je potaknulo urbanizaciju?</a:t>
            </a:r>
          </a:p>
          <a:p>
            <a:pPr algn="ctr"/>
            <a:endParaRPr lang="hr-HR" dirty="0"/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EB3CB3CC-4FD7-4958-9EFB-7375C520930E}"/>
              </a:ext>
            </a:extLst>
          </p:cNvPr>
          <p:cNvSpPr/>
          <p:nvPr/>
        </p:nvSpPr>
        <p:spPr>
          <a:xfrm>
            <a:off x="120722" y="2142113"/>
            <a:ext cx="7685893" cy="37400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4" name="Rezervirano mjesto sadržaja 13">
            <a:extLst>
              <a:ext uri="{FF2B5EF4-FFF2-40B4-BE49-F238E27FC236}">
                <a16:creationId xmlns:a16="http://schemas.microsoft.com/office/drawing/2014/main" id="{3D85241B-B7E8-4899-A9C2-8A2B7C779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242"/>
          <a:stretch/>
        </p:blipFill>
        <p:spPr>
          <a:xfrm>
            <a:off x="523844" y="2335865"/>
            <a:ext cx="5519014" cy="4351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Oblak 5">
            <a:extLst>
              <a:ext uri="{FF2B5EF4-FFF2-40B4-BE49-F238E27FC236}">
                <a16:creationId xmlns:a16="http://schemas.microsoft.com/office/drawing/2014/main" id="{D629B576-A53D-46AE-92FC-0C02892C9C94}"/>
              </a:ext>
            </a:extLst>
          </p:cNvPr>
          <p:cNvSpPr/>
          <p:nvPr/>
        </p:nvSpPr>
        <p:spPr>
          <a:xfrm>
            <a:off x="6923946" y="1891603"/>
            <a:ext cx="4180841" cy="354632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dirty="0"/>
              <a:t>Promotri dijagram i objasni što se događa s udjelom zaposlenih po pojedinim sektorima od 1800. do 2000. godine?</a:t>
            </a:r>
          </a:p>
        </p:txBody>
      </p:sp>
    </p:spTree>
    <p:extLst>
      <p:ext uri="{BB962C8B-B14F-4D97-AF65-F5344CB8AC3E}">
        <p14:creationId xmlns:p14="http://schemas.microsoft.com/office/powerpoint/2010/main" val="261497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26918</TotalTime>
  <Words>943</Words>
  <Application>Microsoft Office PowerPoint</Application>
  <PresentationFormat>Široki zaslon</PresentationFormat>
  <Paragraphs>117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Calibri Light</vt:lpstr>
      <vt:lpstr>Arial</vt:lpstr>
      <vt:lpstr>Calibri</vt:lpstr>
      <vt:lpstr>Office Theme</vt:lpstr>
      <vt:lpstr> Gospodarstvo Europe</vt:lpstr>
      <vt:lpstr>Nakon današnjeg sata moći ćete…</vt:lpstr>
      <vt:lpstr>P o n o v i m o</vt:lpstr>
      <vt:lpstr>Preduvjeti gospodarskog  razvoja  </vt:lpstr>
      <vt:lpstr>Poljoprivreda</vt:lpstr>
      <vt:lpstr>Šumarstvo</vt:lpstr>
      <vt:lpstr>Ribarstvo</vt:lpstr>
      <vt:lpstr>Industrijalizacija</vt:lpstr>
      <vt:lpstr>Urbanizacija</vt:lpstr>
      <vt:lpstr>Tercijarizacija</vt:lpstr>
      <vt:lpstr>Rude i izvori energije</vt:lpstr>
      <vt:lpstr>Rude i izvori energije</vt:lpstr>
      <vt:lpstr>Prometno povezivanje Europe</vt:lpstr>
      <vt:lpstr>PowerPoint prezentacija</vt:lpstr>
      <vt:lpstr>Hrvatska u mreži Paneuropskih prometnih koridora</vt:lpstr>
      <vt:lpstr>Ponavljanje</vt:lpstr>
      <vt:lpstr>Domaća zadaća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damir vinković</cp:lastModifiedBy>
  <cp:revision>81</cp:revision>
  <dcterms:created xsi:type="dcterms:W3CDTF">2021-01-04T08:54:24Z</dcterms:created>
  <dcterms:modified xsi:type="dcterms:W3CDTF">2021-06-20T13:53:40Z</dcterms:modified>
</cp:coreProperties>
</file>